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66" r:id="rId2"/>
    <p:sldId id="269" r:id="rId3"/>
    <p:sldId id="305" r:id="rId4"/>
    <p:sldId id="304" r:id="rId5"/>
    <p:sldId id="306" r:id="rId6"/>
    <p:sldId id="281" r:id="rId7"/>
    <p:sldId id="277" r:id="rId8"/>
    <p:sldId id="279" r:id="rId9"/>
    <p:sldId id="283" r:id="rId10"/>
    <p:sldId id="285" r:id="rId11"/>
    <p:sldId id="280" r:id="rId12"/>
    <p:sldId id="307" r:id="rId13"/>
    <p:sldId id="284" r:id="rId14"/>
    <p:sldId id="278" r:id="rId15"/>
    <p:sldId id="268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9Z06bUXjWd3vevqjqctelQ==" hashData="PkW6Lx6gUgRoZ867+rluP/243L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5B5B"/>
    <a:srgbClr val="FF5DFF"/>
    <a:srgbClr val="FF7575"/>
    <a:srgbClr val="FFA3A3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F5E6A-81E4-4918-BDBB-FE940C056FE8}" type="datetimeFigureOut">
              <a:rPr lang="sk-SK" smtClean="0"/>
              <a:pPr/>
              <a:t>11.4.2011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2F78E-F2C0-49D1-A46C-6D8BF549164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3125905"/>
          </a:xfrm>
        </p:spPr>
        <p:txBody>
          <a:bodyPr>
            <a:normAutofit/>
          </a:bodyPr>
          <a:lstStyle/>
          <a:p>
            <a:pPr algn="l"/>
            <a:r>
              <a:rPr lang="sk-SK" sz="3200" i="1" dirty="0" smtClean="0">
                <a:solidFill>
                  <a:srgbClr val="7030A0"/>
                </a:solidFill>
              </a:rPr>
              <a:t>11. apríl 2011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solidFill>
                  <a:schemeClr val="accent1"/>
                </a:solidFill>
              </a:rPr>
              <a:t>Slovom žalmu </a:t>
            </a:r>
            <a:br>
              <a:rPr lang="sk-SK" dirty="0" smtClean="0">
                <a:solidFill>
                  <a:schemeClr val="accent1"/>
                </a:solidFill>
              </a:rPr>
            </a:br>
            <a:r>
              <a:rPr lang="sk-SK" dirty="0" smtClean="0">
                <a:solidFill>
                  <a:schemeClr val="accent1"/>
                </a:solidFill>
              </a:rPr>
              <a:t>                k jubileu</a:t>
            </a:r>
            <a:endParaRPr lang="sk-SK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772400" cy="2808312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Selce a Bratislava </a:t>
            </a:r>
          </a:p>
          <a:p>
            <a:pPr algn="l"/>
            <a:r>
              <a:rPr lang="sk-SK" sz="2400" b="1" i="1" dirty="0" smtClean="0">
                <a:solidFill>
                  <a:srgbClr val="C00000"/>
                </a:solidFill>
              </a:rPr>
              <a:t>	</a:t>
            </a:r>
            <a:r>
              <a:rPr lang="sk-SK" sz="2400" i="1" dirty="0" smtClean="0"/>
              <a:t>Historický exkurz</a:t>
            </a:r>
            <a:endParaRPr lang="sk-SK" sz="2400" dirty="0" smtClean="0"/>
          </a:p>
          <a:p>
            <a:pPr algn="l"/>
            <a:r>
              <a:rPr lang="sk-SK" sz="32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Bože, ty si môj Boh (Žalm 22) </a:t>
            </a:r>
            <a:r>
              <a:rPr lang="sk-SK" sz="2800" b="1" dirty="0" smtClean="0"/>
              <a:t>	</a:t>
            </a:r>
            <a:endParaRPr lang="sk-SK" sz="2800" b="1" dirty="0" smtClean="0">
              <a:solidFill>
                <a:srgbClr val="C00000"/>
              </a:solidFill>
            </a:endParaRPr>
          </a:p>
          <a:p>
            <a:pPr algn="l"/>
            <a:r>
              <a:rPr lang="sk-SK" sz="2400" i="1" dirty="0" smtClean="0"/>
              <a:t>	Čítanie a výklad </a:t>
            </a:r>
            <a:r>
              <a:rPr lang="sk-SK" sz="2400" b="1" i="1" dirty="0" smtClean="0"/>
              <a:t>žalmu</a:t>
            </a:r>
            <a:r>
              <a:rPr lang="sk-SK" sz="2400" b="1" dirty="0" smtClean="0"/>
              <a:t> </a:t>
            </a:r>
          </a:p>
          <a:p>
            <a:pPr algn="l"/>
            <a:r>
              <a:rPr lang="sk-SK" b="1" dirty="0" smtClean="0"/>
              <a:t>	</a:t>
            </a:r>
            <a:endParaRPr lang="sk-SK" b="1" dirty="0" smtClean="0">
              <a:solidFill>
                <a:srgbClr val="C00000"/>
              </a:solidFill>
            </a:endParaRPr>
          </a:p>
          <a:p>
            <a:pPr algn="l"/>
            <a:endParaRPr lang="sk-SK" b="1" dirty="0" smtClean="0"/>
          </a:p>
        </p:txBody>
      </p:sp>
      <p:pic>
        <p:nvPicPr>
          <p:cNvPr id="4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41806" y="116632"/>
            <a:ext cx="3294690" cy="2325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Typická hodnota žalmu</a:t>
            </a:r>
          </a:p>
          <a:p>
            <a:pPr lvl="2"/>
            <a:r>
              <a:rPr lang="sk-SK" dirty="0" smtClean="0"/>
              <a:t>Tvorí a zovšeobecňuje postavu utrpenia nevinného, prenasledovaného ľuďmi a vyslobodeného Bohom</a:t>
            </a:r>
          </a:p>
          <a:p>
            <a:pPr lvl="2"/>
            <a:r>
              <a:rPr lang="sk-SK" dirty="0" smtClean="0"/>
              <a:t>Vteľuje túto postavu a uskutočňuje ju ako ideál a príklad</a:t>
            </a:r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Teologická hodnota žalmu</a:t>
            </a:r>
          </a:p>
          <a:p>
            <a:pPr lvl="2"/>
            <a:r>
              <a:rPr lang="sk-SK" dirty="0" smtClean="0"/>
              <a:t>Žalm vykladá skúsenosť utrpenia a oslobodenia vo svetle viery v Boha; </a:t>
            </a:r>
          </a:p>
          <a:p>
            <a:pPr lvl="2"/>
            <a:r>
              <a:rPr lang="sk-SK" dirty="0" smtClean="0"/>
              <a:t>Žalm preniká do hĺbok tajomstva bolesti a utrpenia, až do jeho paradoxu – do jeho plodnosti </a:t>
            </a:r>
          </a:p>
          <a:p>
            <a:pPr lvl="2"/>
            <a:r>
              <a:rPr lang="sk-SK" dirty="0" smtClean="0"/>
              <a:t>Ponúka kľúč na interpretáciu Ježišovho utrpenia</a:t>
            </a:r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Evanjelisti a pašie</a:t>
            </a:r>
          </a:p>
          <a:p>
            <a:pPr lvl="2"/>
            <a:r>
              <a:rPr lang="sk-SK" dirty="0" smtClean="0"/>
              <a:t>Nevymýšľali fakty a ani ich sucho nereprodukovali</a:t>
            </a:r>
          </a:p>
          <a:p>
            <a:pPr lvl="2"/>
            <a:r>
              <a:rPr lang="sk-SK" dirty="0" smtClean="0"/>
              <a:t>Bez problémov opisujú utrpenie nášho Pána, a súčasne sa vnárajú do tajomstva Božieho plánu – utrpenia a smrti pre spásu našu. </a:t>
            </a:r>
          </a:p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10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r>
              <a:rPr lang="sk-SK" dirty="0" smtClean="0"/>
              <a:t>Tematické piliere žalmu </a:t>
            </a:r>
            <a:endParaRPr lang="sk-SK" dirty="0"/>
          </a:p>
        </p:txBody>
      </p:sp>
      <p:pic>
        <p:nvPicPr>
          <p:cNvPr id="7" name="Picture 2" descr="D:\My Documents\My Pictures\Biblicke\Texty Temy\Zalm 22,2b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18332" y="0"/>
            <a:ext cx="2925668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D:\My Documents\AKADEMICKE\KSFX -03- So Zalmami\SZkJ-LOGO-cier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5993904"/>
            <a:ext cx="60904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8026088" cy="2225272"/>
          </a:xfrm>
        </p:spPr>
        <p:txBody>
          <a:bodyPr/>
          <a:lstStyle/>
          <a:p>
            <a:r>
              <a:rPr lang="sk-SK" dirty="0" smtClean="0"/>
              <a:t>3. Témy žalmu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3928" y="3284984"/>
            <a:ext cx="4572000" cy="145488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11</a:t>
            </a:fld>
            <a:endParaRPr lang="sk-SK"/>
          </a:p>
        </p:txBody>
      </p:sp>
      <p:pic>
        <p:nvPicPr>
          <p:cNvPr id="10" name="Picture 2" descr="D:\My Documents\My Pictures\Biblicke\Texty Temy\Zalm 22,2b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332656"/>
            <a:ext cx="3228787" cy="2274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D:\My Documents\AKADEMICKE\KSFX -03- So Zalmami\SZkJ-LOGO-cier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5993904"/>
            <a:ext cx="60904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12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8" name="Picture 2" descr="D:\My Documents\My Pictures\Biblicke\Texty Temy\Zalm 22, Daniel Dew (201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8164"/>
            <a:ext cx="3384376" cy="4716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D:\My Documents\My Pictures\Biblicke\OSOBY\Petrovo vyznani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60648"/>
            <a:ext cx="2736304" cy="4187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Nadpis 5"/>
          <p:cNvSpPr txBox="1">
            <a:spLocks/>
          </p:cNvSpPr>
          <p:nvPr/>
        </p:nvSpPr>
        <p:spPr>
          <a:xfrm>
            <a:off x="611560" y="5373216"/>
            <a:ext cx="2160240" cy="648072"/>
          </a:xfrm>
          <a:prstGeom prst="rect">
            <a:avLst/>
          </a:prstGeom>
        </p:spPr>
        <p:txBody>
          <a:bodyPr vert="horz"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Daniel L. </a:t>
            </a:r>
            <a:r>
              <a:rPr kumimoji="0" lang="sk-SK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Dew</a:t>
            </a:r>
            <a:r>
              <a:rPr kumimoji="0" lang="sk-SK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j-lt"/>
                <a:ea typeface="+mj-ea"/>
                <a:cs typeface="+mj-cs"/>
              </a:rPr>
              <a:t>marec 2011</a:t>
            </a:r>
            <a:endParaRPr kumimoji="0" lang="sk-SK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Nadpis 5"/>
          <p:cNvSpPr txBox="1">
            <a:spLocks/>
          </p:cNvSpPr>
          <p:nvPr/>
        </p:nvSpPr>
        <p:spPr>
          <a:xfrm>
            <a:off x="3491880" y="4365104"/>
            <a:ext cx="2736304" cy="504056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Petrovo vyznanie</a:t>
            </a:r>
            <a:endParaRPr kumimoji="0" lang="sk-SK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 descr="D:\My Documents\My Pictures\Biblicke\OSOBY\Maria magdale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85838" y="2996952"/>
            <a:ext cx="2200675" cy="2903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Nadpis 5"/>
          <p:cNvSpPr txBox="1">
            <a:spLocks/>
          </p:cNvSpPr>
          <p:nvPr/>
        </p:nvSpPr>
        <p:spPr>
          <a:xfrm>
            <a:off x="5940152" y="5877272"/>
            <a:ext cx="2736304" cy="648072"/>
          </a:xfrm>
          <a:prstGeom prst="rect">
            <a:avLst/>
          </a:prstGeom>
        </p:spPr>
        <p:txBody>
          <a:bodyPr vert="horz"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Magdaléna a Zmŕtvychvstalý</a:t>
            </a:r>
            <a:endParaRPr kumimoji="0" lang="sk-SK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>
          <a:xfrm>
            <a:off x="251520" y="1481328"/>
            <a:ext cx="4244280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6">
                  <a:lumMod val="40000"/>
                  <a:lumOff val="60000"/>
                </a:schemeClr>
              </a:buClr>
              <a:buSzPct val="70000"/>
              <a:buFont typeface="Wingdings" pitchFamily="2" charset="2"/>
              <a:buChar char="v"/>
            </a:pPr>
            <a:r>
              <a:rPr lang="sk-SK" dirty="0" smtClean="0"/>
              <a:t>Skutočnosť náreku - podklad pre dialóg</a:t>
            </a:r>
          </a:p>
          <a:p>
            <a:pPr>
              <a:buClr>
                <a:schemeClr val="accent6">
                  <a:lumMod val="40000"/>
                  <a:lumOff val="60000"/>
                </a:schemeClr>
              </a:buClr>
              <a:buSzPct val="70000"/>
              <a:buFont typeface="Wingdings" pitchFamily="2" charset="2"/>
              <a:buChar char="v"/>
            </a:pPr>
            <a:endParaRPr lang="sk-SK" dirty="0" smtClean="0"/>
          </a:p>
          <a:p>
            <a:pPr>
              <a:buClr>
                <a:schemeClr val="accent6">
                  <a:lumMod val="40000"/>
                  <a:lumOff val="60000"/>
                </a:schemeClr>
              </a:buClr>
              <a:buSzPct val="70000"/>
              <a:buFont typeface="Wingdings" pitchFamily="2" charset="2"/>
              <a:buChar char="v"/>
            </a:pPr>
            <a:r>
              <a:rPr lang="sk-SK" dirty="0" smtClean="0"/>
              <a:t>Objav dôvery</a:t>
            </a:r>
          </a:p>
          <a:p>
            <a:pPr>
              <a:buClr>
                <a:schemeClr val="accent6">
                  <a:lumMod val="40000"/>
                  <a:lumOff val="60000"/>
                </a:schemeClr>
              </a:buClr>
              <a:buSzPct val="70000"/>
              <a:buFont typeface="Wingdings" pitchFamily="2" charset="2"/>
              <a:buChar char="v"/>
            </a:pPr>
            <a:endParaRPr lang="sk-SK" dirty="0" smtClean="0"/>
          </a:p>
          <a:p>
            <a:pPr>
              <a:buClr>
                <a:schemeClr val="accent6">
                  <a:lumMod val="40000"/>
                  <a:lumOff val="60000"/>
                </a:schemeClr>
              </a:buClr>
              <a:buSzPct val="70000"/>
              <a:buFont typeface="Wingdings" pitchFamily="2" charset="2"/>
              <a:buChar char="v"/>
            </a:pPr>
            <a:r>
              <a:rPr lang="sk-SK" dirty="0" smtClean="0"/>
              <a:t>Realita úzkosti</a:t>
            </a:r>
          </a:p>
          <a:p>
            <a:pPr>
              <a:buClr>
                <a:schemeClr val="accent6">
                  <a:lumMod val="40000"/>
                  <a:lumOff val="60000"/>
                </a:schemeClr>
              </a:buClr>
              <a:buSzPct val="70000"/>
              <a:buFont typeface="Wingdings" pitchFamily="2" charset="2"/>
              <a:buChar char="v"/>
            </a:pPr>
            <a:endParaRPr lang="sk-SK" dirty="0" smtClean="0"/>
          </a:p>
          <a:p>
            <a:pPr>
              <a:buClr>
                <a:schemeClr val="accent6">
                  <a:lumMod val="40000"/>
                  <a:lumOff val="60000"/>
                </a:schemeClr>
              </a:buClr>
              <a:buSzPct val="70000"/>
              <a:buFont typeface="Wingdings" pitchFamily="2" charset="2"/>
              <a:buChar char="v"/>
            </a:pPr>
            <a:r>
              <a:rPr lang="sk-SK" dirty="0" smtClean="0"/>
              <a:t>Váha nepriateľov </a:t>
            </a:r>
          </a:p>
          <a:p>
            <a:pPr>
              <a:buClr>
                <a:schemeClr val="accent6">
                  <a:lumMod val="40000"/>
                  <a:lumOff val="60000"/>
                </a:schemeClr>
              </a:buClr>
              <a:buSzPct val="70000"/>
              <a:buFont typeface="Wingdings" pitchFamily="2" charset="2"/>
              <a:buChar char="v"/>
            </a:pPr>
            <a:endParaRPr lang="sk-SK" dirty="0" smtClean="0"/>
          </a:p>
          <a:p>
            <a:pPr>
              <a:buClr>
                <a:schemeClr val="accent6">
                  <a:lumMod val="40000"/>
                  <a:lumOff val="60000"/>
                </a:schemeClr>
              </a:buClr>
              <a:buSzPct val="70000"/>
              <a:buFont typeface="Wingdings" pitchFamily="2" charset="2"/>
              <a:buChar char="v"/>
            </a:pPr>
            <a:r>
              <a:rPr lang="sk-SK" dirty="0" smtClean="0"/>
              <a:t>Naliehavosť modlitby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499992" y="1481328"/>
            <a:ext cx="4464496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sk-SK" dirty="0" smtClean="0"/>
              <a:t>Rozprávať, chváliť PÁNA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sk-SK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sk-SK" dirty="0" smtClean="0"/>
              <a:t>Spoločenstvo bohabojných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sk-SK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sk-SK" dirty="0" smtClean="0"/>
              <a:t>PÁN nepohŕda </a:t>
            </a:r>
            <a:r>
              <a:rPr lang="sk-SK" i="1" dirty="0" err="1" smtClean="0"/>
              <a:t>anavím</a:t>
            </a:r>
            <a:endParaRPr lang="sk-SK" i="1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sk-SK" i="1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sk-SK" dirty="0" smtClean="0"/>
              <a:t>Chvála a adorácia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sk-SK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sk-SK" dirty="0" smtClean="0"/>
              <a:t>Národy adorujú PÁNA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sk-SK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sk-SK" dirty="0" smtClean="0"/>
              <a:t>PÁNOVO kráľovstvo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13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Niektoré témy</a:t>
            </a:r>
            <a:endParaRPr lang="sk-SK" dirty="0"/>
          </a:p>
        </p:txBody>
      </p:sp>
      <p:pic>
        <p:nvPicPr>
          <p:cNvPr id="3074" name="Picture 2" descr="D:\My Documents\My Pictures\Biblicke\OSOBY\KRI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33961"/>
            <a:ext cx="3024336" cy="2024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3125905"/>
          </a:xfrm>
        </p:spPr>
        <p:txBody>
          <a:bodyPr>
            <a:normAutofit/>
          </a:bodyPr>
          <a:lstStyle/>
          <a:p>
            <a:pPr algn="l"/>
            <a:r>
              <a:rPr lang="sk-SK" sz="4000" i="1" dirty="0" smtClean="0">
                <a:solidFill>
                  <a:srgbClr val="D60093"/>
                </a:solidFill>
              </a:rPr>
              <a:t>9. máj 2011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Slovom žalmu k jubileu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772400" cy="2808312"/>
          </a:xfrm>
        </p:spPr>
        <p:txBody>
          <a:bodyPr>
            <a:normAutofit/>
          </a:bodyPr>
          <a:lstStyle/>
          <a:p>
            <a:pPr algn="l"/>
            <a:r>
              <a:rPr lang="sk-SK" sz="2400" i="1" dirty="0" smtClean="0"/>
              <a:t>Historický exkurz</a:t>
            </a:r>
            <a:endParaRPr lang="sk-SK" sz="2400" dirty="0" smtClean="0"/>
          </a:p>
          <a:p>
            <a:pPr algn="l"/>
            <a:r>
              <a:rPr lang="sk-SK" b="1" dirty="0" smtClean="0"/>
              <a:t>	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Dubové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(Slovenské Pravno) 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Devín </a:t>
            </a:r>
          </a:p>
          <a:p>
            <a:pPr algn="l"/>
            <a:r>
              <a:rPr lang="sk-SK" sz="2400" i="1" dirty="0" smtClean="0"/>
              <a:t>Čítanie a výklad </a:t>
            </a:r>
            <a:r>
              <a:rPr lang="sk-SK" sz="2400" b="1" i="1" dirty="0" smtClean="0"/>
              <a:t>žalmu</a:t>
            </a:r>
            <a:r>
              <a:rPr lang="sk-SK" sz="2400" b="1" dirty="0" smtClean="0"/>
              <a:t> </a:t>
            </a:r>
          </a:p>
          <a:p>
            <a:pPr algn="l"/>
            <a:r>
              <a:rPr lang="sk-SK" b="1" dirty="0" smtClean="0"/>
              <a:t>	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Pán je môj pastier (Žalm 23)</a:t>
            </a:r>
          </a:p>
          <a:p>
            <a:pPr algn="l"/>
            <a:endParaRPr lang="sk-SK" b="1" dirty="0" smtClean="0"/>
          </a:p>
        </p:txBody>
      </p:sp>
      <p:pic>
        <p:nvPicPr>
          <p:cNvPr id="4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9798" y="116632"/>
            <a:ext cx="3294690" cy="2325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D:\My Documents\AKADEMICKE\KSFX -03- So Zalmami\SZkJ-LOGO-cier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869160"/>
            <a:ext cx="1674883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15</a:t>
            </a:fld>
            <a:endParaRPr lang="sk-SK"/>
          </a:p>
        </p:txBody>
      </p:sp>
      <p:pic>
        <p:nvPicPr>
          <p:cNvPr id="10" name="Zástupný symbol obsahu 9" descr="SZkJ-modlitb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37093" y="0"/>
            <a:ext cx="9181093" cy="6858000"/>
          </a:xfrm>
        </p:spPr>
      </p:pic>
      <p:pic>
        <p:nvPicPr>
          <p:cNvPr id="8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116" y="116632"/>
            <a:ext cx="1836380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sk-SK" sz="2800" b="1" dirty="0" smtClean="0">
                <a:solidFill>
                  <a:srgbClr val="7030A0"/>
                </a:solidFill>
              </a:rPr>
              <a:t>Večerné chvály</a:t>
            </a:r>
          </a:p>
          <a:p>
            <a:pPr marL="624078" lvl="1" indent="-514350">
              <a:spcBef>
                <a:spcPts val="400"/>
              </a:spcBef>
              <a:buSzPct val="68000"/>
              <a:buNone/>
            </a:pPr>
            <a:r>
              <a:rPr lang="sk-SK" sz="1900" b="1" dirty="0" smtClean="0">
                <a:solidFill>
                  <a:srgbClr val="C00000"/>
                </a:solidFill>
              </a:rPr>
              <a:t>		</a:t>
            </a:r>
            <a:r>
              <a:rPr lang="sk-SK" sz="1900" dirty="0" smtClean="0"/>
              <a:t>Otec biskup Mons. R. Baláž</a:t>
            </a:r>
          </a:p>
          <a:p>
            <a:pPr marL="624078" indent="-514350">
              <a:buFont typeface="+mj-lt"/>
              <a:buAutoNum type="arabicPeriod"/>
            </a:pPr>
            <a:endParaRPr lang="sk-SK" sz="2800" b="1" dirty="0" smtClean="0">
              <a:solidFill>
                <a:srgbClr val="7030A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sk-SK" sz="2800" b="1" dirty="0" smtClean="0">
                <a:solidFill>
                  <a:srgbClr val="7030A0"/>
                </a:solidFill>
              </a:rPr>
              <a:t>Selce a Bratislava </a:t>
            </a:r>
          </a:p>
          <a:p>
            <a:pPr lvl="1">
              <a:buNone/>
            </a:pPr>
            <a:r>
              <a:rPr lang="sk-SK" sz="1900" i="1" dirty="0" smtClean="0"/>
              <a:t>		Historický exkurz </a:t>
            </a:r>
            <a:r>
              <a:rPr lang="sk-SK" sz="1900" dirty="0" smtClean="0"/>
              <a:t>– P. Baláž</a:t>
            </a:r>
          </a:p>
          <a:p>
            <a:pPr lvl="1">
              <a:buNone/>
            </a:pPr>
            <a:endParaRPr lang="sk-SK" sz="3200" dirty="0" smtClean="0"/>
          </a:p>
          <a:p>
            <a:pPr marL="624078" indent="-514350">
              <a:buFont typeface="+mj-lt"/>
              <a:buAutoNum type="arabicPeriod"/>
            </a:pPr>
            <a:r>
              <a:rPr lang="sk-SK" sz="2800" b="1" dirty="0" smtClean="0">
                <a:solidFill>
                  <a:srgbClr val="7030A0"/>
                </a:solidFill>
              </a:rPr>
              <a:t>Bože, ty si môj Boh (Žalm 22)</a:t>
            </a:r>
          </a:p>
          <a:p>
            <a:pPr lvl="1">
              <a:buNone/>
            </a:pPr>
            <a:r>
              <a:rPr lang="sk-SK" sz="1900" i="1" dirty="0" smtClean="0"/>
              <a:t>		Čítanie a výklad žalmu </a:t>
            </a:r>
            <a:r>
              <a:rPr lang="sk-SK" sz="1900" dirty="0" smtClean="0"/>
              <a:t>- B. Štrba</a:t>
            </a:r>
          </a:p>
          <a:p>
            <a:pPr lvl="1">
              <a:buNone/>
            </a:pPr>
            <a:endParaRPr lang="sk-SK" sz="2000" dirty="0" smtClean="0"/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7030A0"/>
                </a:solidFill>
              </a:rPr>
              <a:t>Diskusia </a:t>
            </a:r>
          </a:p>
          <a:p>
            <a:pPr marL="624078" indent="-514350">
              <a:buFont typeface="+mj-lt"/>
              <a:buAutoNum type="arabicPeriod"/>
            </a:pPr>
            <a:endParaRPr lang="sk-SK" b="1" dirty="0" smtClean="0">
              <a:solidFill>
                <a:srgbClr val="C00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7030A0"/>
                </a:solidFill>
              </a:rPr>
              <a:t>Modlitba</a:t>
            </a:r>
          </a:p>
          <a:p>
            <a:pPr marL="624078" indent="-514350">
              <a:buFont typeface="+mj-lt"/>
              <a:buAutoNum type="arabicPeriod"/>
            </a:pPr>
            <a:endParaRPr lang="sk-SK" b="1" dirty="0" smtClean="0">
              <a:solidFill>
                <a:srgbClr val="C00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7030A0"/>
                </a:solidFill>
              </a:rPr>
              <a:t>Občerstvenie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</a:p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3 - Bože, ty si môj Boh (Ž 22)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Priebeh stretnutia  </a:t>
            </a:r>
            <a:endParaRPr lang="sk-SK" dirty="0"/>
          </a:p>
        </p:txBody>
      </p:sp>
      <p:pic>
        <p:nvPicPr>
          <p:cNvPr id="7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74420" y="116632"/>
            <a:ext cx="714149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75303"/>
            <a:ext cx="7772400" cy="1829761"/>
          </a:xfrm>
        </p:spPr>
        <p:txBody>
          <a:bodyPr>
            <a:normAutofit/>
          </a:bodyPr>
          <a:lstStyle/>
          <a:p>
            <a:r>
              <a:rPr lang="sk-SK" sz="6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Selce a Bratislava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101504"/>
            <a:ext cx="7772400" cy="1199704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Historický exkurz</a:t>
            </a:r>
            <a:r>
              <a:rPr lang="sk-SK" sz="2800" dirty="0" smtClean="0"/>
              <a:t> </a:t>
            </a:r>
            <a:endParaRPr lang="sk-SK" sz="2800" dirty="0"/>
          </a:p>
        </p:txBody>
      </p:sp>
      <p:pic>
        <p:nvPicPr>
          <p:cNvPr id="6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74420" y="116632"/>
            <a:ext cx="714149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D:\My Documents\AKADEMICKE\KSFX -03- So Zalmami\SZkJ-LOGO-cier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2160240" cy="3064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75303"/>
            <a:ext cx="7772400" cy="1829761"/>
          </a:xfrm>
        </p:spPr>
        <p:txBody>
          <a:bodyPr>
            <a:normAutofit/>
          </a:bodyPr>
          <a:lstStyle/>
          <a:p>
            <a:r>
              <a:rPr lang="sk-SK" sz="6000" dirty="0" smtClean="0">
                <a:solidFill>
                  <a:srgbClr val="D60093"/>
                </a:solidFill>
              </a:rPr>
              <a:t>Bože, ty si môj Boh</a:t>
            </a:r>
            <a:endParaRPr lang="sk-SK" sz="6000" dirty="0">
              <a:solidFill>
                <a:srgbClr val="D60093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101504"/>
            <a:ext cx="7772400" cy="1199704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Ž 22 </a:t>
            </a:r>
            <a:r>
              <a:rPr lang="sk-SK" sz="2800" dirty="0" smtClean="0"/>
              <a:t>– </a:t>
            </a:r>
            <a:r>
              <a:rPr lang="sk-SK" sz="2800" b="1" dirty="0" smtClean="0"/>
              <a:t>Bolestný nárek a radostný príbeh</a:t>
            </a:r>
          </a:p>
          <a:p>
            <a:r>
              <a:rPr lang="sk-SK" sz="2800" dirty="0" smtClean="0"/>
              <a:t> </a:t>
            </a:r>
            <a:endParaRPr lang="sk-SK" sz="2800" dirty="0"/>
          </a:p>
        </p:txBody>
      </p:sp>
      <p:pic>
        <p:nvPicPr>
          <p:cNvPr id="6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74420" y="116632"/>
            <a:ext cx="714149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D:\My Documents\AKADEMICKE\KSFX -03- So Zalmami\SZkJ-LOGO-cier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2160240" cy="3064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1. Usadenie žalmu v kontexte Žaltára</a:t>
            </a:r>
          </a:p>
          <a:p>
            <a:endParaRPr lang="sk-SK" dirty="0" smtClean="0"/>
          </a:p>
          <a:p>
            <a:r>
              <a:rPr lang="sk-SK" dirty="0" smtClean="0"/>
              <a:t>2. Skladba </a:t>
            </a:r>
            <a:r>
              <a:rPr lang="sk-SK" smtClean="0"/>
              <a:t>Žalmu 22</a:t>
            </a:r>
          </a:p>
          <a:p>
            <a:endParaRPr lang="sk-SK" dirty="0" smtClean="0"/>
          </a:p>
          <a:p>
            <a:r>
              <a:rPr lang="sk-SK" dirty="0" smtClean="0"/>
              <a:t>3. Témy žalmu</a:t>
            </a:r>
          </a:p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Postup pri čítaní a výklade</a:t>
            </a:r>
            <a:endParaRPr lang="sk-SK" dirty="0"/>
          </a:p>
        </p:txBody>
      </p:sp>
      <p:pic>
        <p:nvPicPr>
          <p:cNvPr id="7" name="Picture 2" descr="D:\My Documents\AKADEMICKE\KSFX -03- So Zalmami\SZkJ-LOGO-cier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5993904"/>
            <a:ext cx="60904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Usadenie žalmu v kontexte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Prvá kniha Žaltára  - Ž 3–41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6</a:t>
            </a:fld>
            <a:endParaRPr lang="sk-SK"/>
          </a:p>
        </p:txBody>
      </p:sp>
      <p:pic>
        <p:nvPicPr>
          <p:cNvPr id="7" name="Picture 2" descr="D:\My Documents\My Pictures\Biblicke\Texty Temy\Zalm 22,2b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2204864"/>
            <a:ext cx="3680123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D:\My Documents\AKADEMICKE\KSFX -03- So Zalmami\SZkJ-LOGO-cier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5993904"/>
            <a:ext cx="60904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hnutá šípka dolu 7"/>
          <p:cNvSpPr/>
          <p:nvPr/>
        </p:nvSpPr>
        <p:spPr>
          <a:xfrm>
            <a:off x="251520" y="4005064"/>
            <a:ext cx="8892480" cy="1872208"/>
          </a:xfrm>
          <a:prstGeom prst="curvedDownArrow">
            <a:avLst>
              <a:gd name="adj1" fmla="val 23927"/>
              <a:gd name="adj2" fmla="val 50000"/>
              <a:gd name="adj3" fmla="val 28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Žalmy v 1. knihe : </a:t>
            </a:r>
            <a:r>
              <a:rPr lang="sk-SK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k-SK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blok</a:t>
            </a:r>
            <a:endParaRPr lang="sk-SK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27584" y="5301208"/>
            <a:ext cx="4176464" cy="504056"/>
          </a:xfrm>
        </p:spPr>
        <p:txBody>
          <a:bodyPr>
            <a:normAutofit/>
          </a:bodyPr>
          <a:lstStyle/>
          <a:p>
            <a:pPr algn="ctr"/>
            <a:r>
              <a:rPr lang="sk-SK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Mesiášsky žaltár 1–89 </a:t>
            </a:r>
            <a:endParaRPr lang="sk-SK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5102225" y="5301208"/>
            <a:ext cx="3718247" cy="504056"/>
          </a:xfrm>
        </p:spPr>
        <p:txBody>
          <a:bodyPr>
            <a:normAutofit/>
          </a:bodyPr>
          <a:lstStyle/>
          <a:p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Teokratický žaltár 90 – 150 </a:t>
            </a:r>
            <a:endParaRPr lang="sk-SK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73025" y="1340768"/>
            <a:ext cx="4354959" cy="1512168"/>
          </a:xfr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493776" indent="-457200"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Ž 3 – 14 – prosebné </a:t>
            </a:r>
          </a:p>
          <a:p>
            <a:pPr marL="493776" indent="-457200">
              <a:buFont typeface="+mj-lt"/>
              <a:buAutoNum type="arabicPeriod"/>
            </a:pPr>
            <a:r>
              <a:rPr lang="sk-SK" b="1" u="sng" dirty="0" smtClean="0">
                <a:solidFill>
                  <a:srgbClr val="7030A0"/>
                </a:solidFill>
              </a:rPr>
              <a:t>Ž 15 – 24 – chválospevy</a:t>
            </a:r>
          </a:p>
          <a:p>
            <a:pPr marL="493776" indent="-457200"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Ž 25 – 34 – vďakyvzdania</a:t>
            </a:r>
          </a:p>
          <a:p>
            <a:pPr marL="493776" indent="-457200"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Ž 35 – 41 – prosebné </a:t>
            </a: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79513" y="5949280"/>
          <a:ext cx="8784975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91"/>
                <a:gridCol w="1387101"/>
                <a:gridCol w="1618285"/>
                <a:gridCol w="1232979"/>
                <a:gridCol w="1387101"/>
                <a:gridCol w="2543018"/>
              </a:tblGrid>
              <a:tr h="514856">
                <a:tc>
                  <a:txBody>
                    <a:bodyPr/>
                    <a:lstStyle/>
                    <a:p>
                      <a:r>
                        <a:rPr lang="sk-SK" dirty="0" smtClean="0">
                          <a:ln>
                            <a:solidFill>
                              <a:srgbClr val="173925"/>
                            </a:solidFill>
                          </a:ln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kumimoji="0" lang="sk-SK" sz="1800" b="1" kern="1200" dirty="0" smtClean="0">
                          <a:ln>
                            <a:solidFill>
                              <a:srgbClr val="173925"/>
                            </a:solidFill>
                          </a:ln>
                          <a:solidFill>
                            <a:schemeClr val="lt1"/>
                          </a:solidFill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sk-SK" dirty="0" smtClean="0">
                          <a:ln>
                            <a:solidFill>
                              <a:srgbClr val="173925"/>
                            </a:solidFill>
                          </a:ln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endParaRPr lang="sk-SK" dirty="0">
                        <a:ln>
                          <a:solidFill>
                            <a:srgbClr val="173925"/>
                          </a:solidFill>
                        </a:ln>
                        <a:effectLst>
                          <a:glow rad="101600">
                            <a:schemeClr val="accent1">
                              <a:lumMod val="50000"/>
                              <a:alpha val="60000"/>
                            </a:schemeClr>
                          </a:glow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3–</a:t>
                      </a:r>
                      <a:r>
                        <a:rPr lang="sk-SK" dirty="0" smtClean="0"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</a:effectLst>
                        </a:rPr>
                        <a:t>41 </a:t>
                      </a:r>
                      <a:endParaRPr lang="sk-SK" dirty="0">
                        <a:effectLst>
                          <a:glow rad="101600">
                            <a:schemeClr val="accent1">
                              <a:lumMod val="50000"/>
                              <a:alpha val="6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</a:effectLst>
                        </a:rPr>
                        <a:t>42</a:t>
                      </a:r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sk-SK" baseline="0" dirty="0" smtClean="0"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</a:effectLst>
                        </a:rPr>
                        <a:t>72</a:t>
                      </a:r>
                      <a:endParaRPr lang="sk-SK" dirty="0">
                        <a:effectLst>
                          <a:glow rad="101600">
                            <a:schemeClr val="accent1">
                              <a:lumMod val="50000"/>
                              <a:alpha val="6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73–89</a:t>
                      </a:r>
                      <a:endParaRPr lang="sk-SK" dirty="0">
                        <a:effectLst>
                          <a:glow rad="101600">
                            <a:schemeClr val="accent1">
                              <a:lumMod val="50000"/>
                              <a:alpha val="6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90–106</a:t>
                      </a:r>
                      <a:endParaRPr lang="sk-SK" dirty="0">
                        <a:effectLst>
                          <a:glow rad="101600">
                            <a:schemeClr val="accent1">
                              <a:lumMod val="50000"/>
                              <a:alpha val="6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107–148;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sk-SK" sz="1800" b="1" kern="1200" baseline="0" dirty="0" smtClean="0">
                          <a:ln>
                            <a:solidFill>
                              <a:srgbClr val="124620"/>
                            </a:solidFill>
                          </a:ln>
                          <a:solidFill>
                            <a:schemeClr val="lt1"/>
                          </a:solidFill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149–150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>
                            <a:glow rad="101600">
                              <a:schemeClr val="accent1">
                                <a:lumMod val="50000"/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k-SK" dirty="0">
                        <a:effectLst>
                          <a:glow rad="101600">
                            <a:schemeClr val="accent1">
                              <a:lumMod val="50000"/>
                              <a:alpha val="6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0EFE-A878-4E91-8084-F27EBA1B3AE1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13" name="Zástupný symbol päty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3 - Bože, ty si môj Boh (Ž 22)</a:t>
            </a:r>
            <a:endParaRPr lang="sk-SK"/>
          </a:p>
        </p:txBody>
      </p:sp>
      <p:pic>
        <p:nvPicPr>
          <p:cNvPr id="14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74420" y="116632"/>
            <a:ext cx="714149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Zástupný symbol obsahu 4"/>
          <p:cNvSpPr>
            <a:spLocks noGrp="1"/>
          </p:cNvSpPr>
          <p:nvPr>
            <p:ph sz="quarter" idx="2"/>
          </p:nvPr>
        </p:nvSpPr>
        <p:spPr>
          <a:xfrm>
            <a:off x="4644008" y="1340768"/>
            <a:ext cx="4392488" cy="288031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spcBef>
                <a:spcPts val="1200"/>
              </a:spcBef>
              <a:buNone/>
            </a:pPr>
            <a:r>
              <a:rPr lang="sk-SK" b="1" dirty="0" smtClean="0">
                <a:solidFill>
                  <a:srgbClr val="FF7575"/>
                </a:solidFill>
              </a:rPr>
              <a:t>A 15 Liturgia vstupu do Chrámu</a:t>
            </a:r>
          </a:p>
          <a:p>
            <a:pPr>
              <a:buNone/>
            </a:pPr>
            <a:r>
              <a:rPr lang="sk-SK" b="1" dirty="0" smtClean="0">
                <a:solidFill>
                  <a:srgbClr val="FFA3A3"/>
                </a:solidFill>
              </a:rPr>
              <a:t>  B 16 – Dôvera</a:t>
            </a:r>
          </a:p>
          <a:p>
            <a:pPr>
              <a:buNone/>
            </a:pPr>
            <a:r>
              <a:rPr lang="sk-SK" b="1" dirty="0" smtClean="0">
                <a:solidFill>
                  <a:srgbClr val="7030A0"/>
                </a:solidFill>
              </a:rPr>
              <a:t>    </a:t>
            </a:r>
            <a:r>
              <a:rPr lang="sk-SK" b="1" dirty="0" smtClean="0">
                <a:solidFill>
                  <a:srgbClr val="D60093"/>
                </a:solidFill>
              </a:rPr>
              <a:t>C 17 – Prosba</a:t>
            </a:r>
            <a:endParaRPr lang="sk-SK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sk-SK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lang="sk-SK" b="1" dirty="0" smtClean="0">
                <a:solidFill>
                  <a:srgbClr val="FF5DFF"/>
                </a:solidFill>
              </a:rPr>
              <a:t>D 18 – Kráľovské  slová </a:t>
            </a:r>
          </a:p>
          <a:p>
            <a:pPr>
              <a:buNone/>
            </a:pPr>
            <a:r>
              <a:rPr lang="sk-SK" b="1" dirty="0" smtClean="0">
                <a:solidFill>
                  <a:srgbClr val="FF5DFF"/>
                </a:solidFill>
              </a:rPr>
              <a:t>	      </a:t>
            </a:r>
            <a:r>
              <a:rPr lang="sk-SK" b="1" dirty="0" smtClean="0">
                <a:solidFill>
                  <a:srgbClr val="FF5B5B"/>
                </a:solidFill>
              </a:rPr>
              <a:t>E 19 – Hymnus </a:t>
            </a:r>
          </a:p>
          <a:p>
            <a:pPr>
              <a:buNone/>
            </a:pPr>
            <a:r>
              <a:rPr lang="sk-SK" b="1" dirty="0" smtClean="0">
                <a:solidFill>
                  <a:srgbClr val="FF5DFF"/>
                </a:solidFill>
              </a:rPr>
              <a:t>       D´ 20-21 – Kráľovské slová </a:t>
            </a:r>
          </a:p>
          <a:p>
            <a:pPr>
              <a:buNone/>
            </a:pPr>
            <a:r>
              <a:rPr lang="sk-SK" b="1" dirty="0" smtClean="0">
                <a:solidFill>
                  <a:srgbClr val="7030A0"/>
                </a:solidFill>
              </a:rPr>
              <a:t>    </a:t>
            </a:r>
            <a:r>
              <a:rPr lang="sk-SK" b="1" u="sng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C´ 22 – Prosba </a:t>
            </a:r>
          </a:p>
          <a:p>
            <a:pPr>
              <a:buNone/>
            </a:pPr>
            <a:r>
              <a:rPr lang="sk-SK" b="1" dirty="0" smtClean="0">
                <a:solidFill>
                  <a:srgbClr val="FFA3A3"/>
                </a:solidFill>
              </a:rPr>
              <a:t>   B´ 23 – Dôvera</a:t>
            </a:r>
          </a:p>
          <a:p>
            <a:pPr>
              <a:buNone/>
            </a:pPr>
            <a:r>
              <a:rPr lang="sk-SK" b="1" dirty="0" smtClean="0">
                <a:solidFill>
                  <a:srgbClr val="FF7575"/>
                </a:solidFill>
              </a:rPr>
              <a:t>A´ 24 Liturgia vstupu do Chrámu</a:t>
            </a:r>
            <a:endParaRPr lang="sk-SK" dirty="0" smtClean="0">
              <a:solidFill>
                <a:srgbClr val="FF75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0" dur="3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build="p"/>
      <p:bldP spid="4" grpId="0" build="p"/>
      <p:bldP spid="6" grpId="0" uiExpand="1" build="p" animBg="1"/>
      <p:bldP spid="1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Skladba Žalmu 22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Hlavné časti žalmu</a:t>
            </a:r>
          </a:p>
          <a:p>
            <a:r>
              <a:rPr lang="sk-SK" dirty="0" smtClean="0"/>
              <a:t>Tematické piliere žalmu 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8</a:t>
            </a:fld>
            <a:endParaRPr lang="sk-SK"/>
          </a:p>
        </p:txBody>
      </p:sp>
      <p:pic>
        <p:nvPicPr>
          <p:cNvPr id="7" name="Picture 2" descr="D:\My Documents\AKADEMICKE\KSFX -03- So Zalmami\SZkJ-LOGO-cier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5993904"/>
            <a:ext cx="60904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i="1" dirty="0" smtClean="0">
                <a:solidFill>
                  <a:srgbClr val="7030A0"/>
                </a:solidFill>
              </a:rPr>
              <a:t>		</a:t>
            </a:r>
            <a:r>
              <a:rPr lang="sk-SK" i="1" dirty="0" smtClean="0">
                <a:solidFill>
                  <a:srgbClr val="002060"/>
                </a:solidFill>
              </a:rPr>
              <a:t>Prosebný žalm</a:t>
            </a:r>
            <a:r>
              <a:rPr lang="sk-SK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sk-SK" sz="1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sk-SK" b="1" dirty="0" smtClean="0">
                <a:solidFill>
                  <a:srgbClr val="7030A0"/>
                </a:solidFill>
              </a:rPr>
              <a:t>Nárek (</a:t>
            </a:r>
            <a:r>
              <a:rPr lang="sk-SK" b="1" dirty="0" err="1" smtClean="0">
                <a:solidFill>
                  <a:srgbClr val="7030A0"/>
                </a:solidFill>
              </a:rPr>
              <a:t>vv</a:t>
            </a:r>
            <a:r>
              <a:rPr lang="sk-SK" b="1" dirty="0" smtClean="0">
                <a:solidFill>
                  <a:srgbClr val="7030A0"/>
                </a:solidFill>
              </a:rPr>
              <a:t>. 1-22)</a:t>
            </a:r>
            <a:r>
              <a:rPr lang="sk-SK" dirty="0" smtClean="0">
                <a:solidFill>
                  <a:srgbClr val="7030A0"/>
                </a:solidFill>
              </a:rPr>
              <a:t>	</a:t>
            </a:r>
          </a:p>
          <a:p>
            <a:pPr lvl="1">
              <a:buNone/>
            </a:pPr>
            <a:r>
              <a:rPr lang="sk-SK" dirty="0" smtClean="0">
                <a:solidFill>
                  <a:srgbClr val="7030A0"/>
                </a:solidFill>
              </a:rPr>
              <a:t>I. Náreku z utrpenia, úzkosti, opustenosti 	(</a:t>
            </a:r>
            <a:r>
              <a:rPr lang="sk-SK" dirty="0" err="1" smtClean="0">
                <a:solidFill>
                  <a:srgbClr val="7030A0"/>
                </a:solidFill>
              </a:rPr>
              <a:t>vv</a:t>
            </a:r>
            <a:r>
              <a:rPr lang="sk-SK" dirty="0" smtClean="0">
                <a:solidFill>
                  <a:srgbClr val="7030A0"/>
                </a:solidFill>
              </a:rPr>
              <a:t>. 2-12)</a:t>
            </a:r>
          </a:p>
          <a:p>
            <a:pPr lvl="1">
              <a:buNone/>
            </a:pPr>
            <a:r>
              <a:rPr lang="sk-SK" dirty="0" smtClean="0">
                <a:solidFill>
                  <a:srgbClr val="7030A0"/>
                </a:solidFill>
              </a:rPr>
              <a:t>II. Kritická situácia – živý stav bez života (</a:t>
            </a:r>
            <a:r>
              <a:rPr lang="sk-SK" dirty="0" err="1" smtClean="0">
                <a:solidFill>
                  <a:srgbClr val="7030A0"/>
                </a:solidFill>
              </a:rPr>
              <a:t>vv</a:t>
            </a:r>
            <a:r>
              <a:rPr lang="sk-SK" dirty="0" smtClean="0">
                <a:solidFill>
                  <a:srgbClr val="7030A0"/>
                </a:solidFill>
              </a:rPr>
              <a:t>. 12-22)</a:t>
            </a:r>
          </a:p>
          <a:p>
            <a:endParaRPr lang="sk-SK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sk-SK" b="1" dirty="0" smtClean="0">
                <a:solidFill>
                  <a:srgbClr val="7030A0"/>
                </a:solidFill>
              </a:rPr>
              <a:t>Vďakyvzdanie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b="1" dirty="0" smtClean="0">
                <a:solidFill>
                  <a:srgbClr val="7030A0"/>
                </a:solidFill>
              </a:rPr>
              <a:t>(</a:t>
            </a:r>
            <a:r>
              <a:rPr lang="sk-SK" b="1" dirty="0" err="1" smtClean="0">
                <a:solidFill>
                  <a:srgbClr val="7030A0"/>
                </a:solidFill>
              </a:rPr>
              <a:t>vv</a:t>
            </a:r>
            <a:r>
              <a:rPr lang="sk-SK" b="1" dirty="0" smtClean="0">
                <a:solidFill>
                  <a:srgbClr val="7030A0"/>
                </a:solidFill>
              </a:rPr>
              <a:t>. 23-32)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</a:p>
          <a:p>
            <a:pPr lvl="1">
              <a:buNone/>
            </a:pPr>
            <a:r>
              <a:rPr lang="sk-SK" dirty="0" smtClean="0">
                <a:solidFill>
                  <a:srgbClr val="7030A0"/>
                </a:solidFill>
              </a:rPr>
              <a:t>I. Eucharistia chudobných </a:t>
            </a:r>
            <a:r>
              <a:rPr lang="sk-SK" b="1" cap="small" dirty="0" smtClean="0">
                <a:solidFill>
                  <a:srgbClr val="7030A0"/>
                </a:solidFill>
              </a:rPr>
              <a:t>Izraela</a:t>
            </a:r>
            <a:r>
              <a:rPr lang="sk-SK" dirty="0" smtClean="0">
                <a:solidFill>
                  <a:srgbClr val="7030A0"/>
                </a:solidFill>
              </a:rPr>
              <a:t> 	(</a:t>
            </a:r>
            <a:r>
              <a:rPr lang="sk-SK" dirty="0" err="1" smtClean="0">
                <a:solidFill>
                  <a:srgbClr val="7030A0"/>
                </a:solidFill>
              </a:rPr>
              <a:t>vv</a:t>
            </a:r>
            <a:r>
              <a:rPr lang="sk-SK" dirty="0" smtClean="0">
                <a:solidFill>
                  <a:srgbClr val="7030A0"/>
                </a:solidFill>
              </a:rPr>
              <a:t>. 22-27)</a:t>
            </a:r>
          </a:p>
          <a:p>
            <a:pPr lvl="1">
              <a:buNone/>
            </a:pPr>
            <a:r>
              <a:rPr lang="sk-SK" dirty="0" smtClean="0">
                <a:solidFill>
                  <a:srgbClr val="7030A0"/>
                </a:solidFill>
              </a:rPr>
              <a:t>II. </a:t>
            </a:r>
            <a:r>
              <a:rPr lang="sk-SK" b="1" cap="small" dirty="0" smtClean="0">
                <a:solidFill>
                  <a:srgbClr val="7030A0"/>
                </a:solidFill>
              </a:rPr>
              <a:t>Národy</a:t>
            </a:r>
            <a:r>
              <a:rPr lang="sk-SK" dirty="0" smtClean="0">
                <a:solidFill>
                  <a:srgbClr val="7030A0"/>
                </a:solidFill>
              </a:rPr>
              <a:t> sa obrátia k PÁNOVI 	(</a:t>
            </a:r>
            <a:r>
              <a:rPr lang="sk-SK" dirty="0" err="1" smtClean="0">
                <a:solidFill>
                  <a:srgbClr val="7030A0"/>
                </a:solidFill>
              </a:rPr>
              <a:t>vv</a:t>
            </a:r>
            <a:r>
              <a:rPr lang="sk-SK" dirty="0" smtClean="0">
                <a:solidFill>
                  <a:srgbClr val="7030A0"/>
                </a:solidFill>
              </a:rPr>
              <a:t>. 28-30)</a:t>
            </a:r>
          </a:p>
          <a:p>
            <a:pPr lvl="1">
              <a:buNone/>
            </a:pPr>
            <a:r>
              <a:rPr lang="sk-SK" dirty="0" smtClean="0">
                <a:solidFill>
                  <a:srgbClr val="7030A0"/>
                </a:solidFill>
              </a:rPr>
              <a:t>III. Význam pre budúce </a:t>
            </a:r>
            <a:r>
              <a:rPr lang="sk-SK" b="1" cap="small" dirty="0" smtClean="0">
                <a:solidFill>
                  <a:srgbClr val="7030A0"/>
                </a:solidFill>
              </a:rPr>
              <a:t>pokolenia</a:t>
            </a:r>
            <a:r>
              <a:rPr lang="sk-SK" dirty="0" smtClean="0">
                <a:solidFill>
                  <a:srgbClr val="7030A0"/>
                </a:solidFill>
              </a:rPr>
              <a:t> 	(</a:t>
            </a:r>
            <a:r>
              <a:rPr lang="sk-SK" dirty="0" err="1" smtClean="0">
                <a:solidFill>
                  <a:srgbClr val="7030A0"/>
                </a:solidFill>
              </a:rPr>
              <a:t>vv</a:t>
            </a:r>
            <a:r>
              <a:rPr lang="sk-SK" dirty="0" smtClean="0">
                <a:solidFill>
                  <a:srgbClr val="7030A0"/>
                </a:solidFill>
              </a:rPr>
              <a:t>. 31-32)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11.4.2011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3 - Bože, ty si môj Boh (Ž 22)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9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Žalm 22 a jeho hlavné časti </a:t>
            </a:r>
            <a:endParaRPr lang="sk-SK" dirty="0"/>
          </a:p>
        </p:txBody>
      </p:sp>
      <p:pic>
        <p:nvPicPr>
          <p:cNvPr id="7" name="Picture 2" descr="D:\My Documents\AKADEMICKE\KSFX -03- So Zalmami\SZkJ-LOGO-cier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5993904"/>
            <a:ext cx="60904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adšeni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1727</TotalTime>
  <Words>470</Words>
  <Application>Microsoft Office PowerPoint</Application>
  <PresentationFormat>Prezentácia na obrazovke (4:3)</PresentationFormat>
  <Paragraphs>147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Hala</vt:lpstr>
      <vt:lpstr>11. apríl 2011  Slovom žalmu                  k jubileu</vt:lpstr>
      <vt:lpstr>Priebeh stretnutia  </vt:lpstr>
      <vt:lpstr>Selce a Bratislava </vt:lpstr>
      <vt:lpstr>Bože, ty si môj Boh</vt:lpstr>
      <vt:lpstr>Postup pri čítaní a výklade</vt:lpstr>
      <vt:lpstr>1. Usadenie žalmu v kontexte</vt:lpstr>
      <vt:lpstr>Žalmy v 1. knihe : 2. blok</vt:lpstr>
      <vt:lpstr>2. Skladba Žalmu 22</vt:lpstr>
      <vt:lpstr>Žalm 22 a jeho hlavné časti </vt:lpstr>
      <vt:lpstr>Tematické piliere žalmu </vt:lpstr>
      <vt:lpstr>3. Témy žalmu</vt:lpstr>
      <vt:lpstr>Snímka 12</vt:lpstr>
      <vt:lpstr>Niektoré témy</vt:lpstr>
      <vt:lpstr>9. máj 2011   Slovom žalmu k jubileu</vt:lpstr>
      <vt:lpstr>Snímka 15</vt:lpstr>
    </vt:vector>
  </TitlesOfParts>
  <Company>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Otvorenie žaltára</dc:title>
  <dc:creator>Blazej Strba</dc:creator>
  <cp:lastModifiedBy>Blazej Strba</cp:lastModifiedBy>
  <cp:revision>132</cp:revision>
  <dcterms:created xsi:type="dcterms:W3CDTF">2010-10-11T11:53:54Z</dcterms:created>
  <dcterms:modified xsi:type="dcterms:W3CDTF">2011-04-11T20:45:25Z</dcterms:modified>
</cp:coreProperties>
</file>