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5" r:id="rId2"/>
    <p:sldId id="269" r:id="rId3"/>
    <p:sldId id="256" r:id="rId4"/>
    <p:sldId id="258" r:id="rId5"/>
    <p:sldId id="264" r:id="rId6"/>
    <p:sldId id="260" r:id="rId7"/>
    <p:sldId id="262" r:id="rId8"/>
    <p:sldId id="266" r:id="rId9"/>
    <p:sldId id="268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bx625f3fOXN94ARE9v8G2A==" hashData="alaZGdacwkHba8zy+0DxiQGeVn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F5E6A-81E4-4918-BDBB-FE940C056FE8}" type="datetimeFigureOut">
              <a:rPr lang="sk-SK" smtClean="0"/>
              <a:pPr/>
              <a:t>16.2.2011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2F78E-F2C0-49D1-A46C-6D8BF549164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76673"/>
            <a:ext cx="7772400" cy="2664295"/>
          </a:xfrm>
        </p:spPr>
        <p:txBody>
          <a:bodyPr>
            <a:normAutofit/>
          </a:bodyPr>
          <a:lstStyle/>
          <a:p>
            <a:pPr algn="l"/>
            <a:r>
              <a:rPr lang="sk-SK" sz="2800" b="0" i="1" dirty="0" smtClean="0">
                <a:solidFill>
                  <a:srgbClr val="C00000"/>
                </a:solidFill>
              </a:rPr>
              <a:t>14. február 2011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Slovom žalmu k jubileu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772400" cy="2808312"/>
          </a:xfrm>
        </p:spPr>
        <p:txBody>
          <a:bodyPr>
            <a:normAutofit/>
          </a:bodyPr>
          <a:lstStyle/>
          <a:p>
            <a:pPr algn="l"/>
            <a:r>
              <a:rPr lang="sk-SK" sz="2800" b="1" dirty="0" err="1" smtClean="0">
                <a:solidFill>
                  <a:srgbClr val="C00000"/>
                </a:solidFill>
              </a:rPr>
              <a:t>Preslov</a:t>
            </a:r>
            <a:r>
              <a:rPr lang="sk-SK" sz="2800" b="1" dirty="0" smtClean="0">
                <a:solidFill>
                  <a:srgbClr val="C00000"/>
                </a:solidFill>
              </a:rPr>
              <a:t> </a:t>
            </a:r>
            <a:r>
              <a:rPr lang="sk-SK" sz="2800" i="1" dirty="0" smtClean="0"/>
              <a:t> </a:t>
            </a:r>
            <a:r>
              <a:rPr lang="sk-SK" sz="2000" dirty="0" smtClean="0"/>
              <a:t>(J. </a:t>
            </a:r>
            <a:r>
              <a:rPr lang="sk-SK" sz="2000" dirty="0" err="1" smtClean="0"/>
              <a:t>Viglaš</a:t>
            </a:r>
            <a:r>
              <a:rPr lang="sk-SK" sz="2000" dirty="0" smtClean="0"/>
              <a:t>)</a:t>
            </a:r>
          </a:p>
          <a:p>
            <a:pPr algn="l"/>
            <a:r>
              <a:rPr lang="sk-SK" b="1" dirty="0" smtClean="0">
                <a:solidFill>
                  <a:srgbClr val="C00000"/>
                </a:solidFill>
              </a:rPr>
              <a:t>Kriváň a Pribinov kostol </a:t>
            </a:r>
            <a:r>
              <a:rPr lang="sk-SK" sz="2000" dirty="0" smtClean="0"/>
              <a:t>(P. Baláž)</a:t>
            </a:r>
            <a:endParaRPr lang="sk-SK" sz="2800" dirty="0" smtClean="0"/>
          </a:p>
          <a:p>
            <a:pPr algn="l"/>
            <a:r>
              <a:rPr lang="sk-SK" b="1" dirty="0" smtClean="0">
                <a:solidFill>
                  <a:srgbClr val="C00000"/>
                </a:solidFill>
              </a:rPr>
              <a:t>Blažení všetci (Žalmy 1 - 2)</a:t>
            </a:r>
            <a:r>
              <a:rPr lang="sk-SK" sz="2800" i="1" dirty="0" smtClean="0"/>
              <a:t> </a:t>
            </a:r>
            <a:r>
              <a:rPr lang="sk-SK" sz="2000" dirty="0" smtClean="0"/>
              <a:t>(B. Štrba)</a:t>
            </a:r>
          </a:p>
          <a:p>
            <a:pPr algn="l"/>
            <a:endParaRPr lang="sk-SK" b="1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1"/>
            <a:ext cx="2718626" cy="19188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14.2.2011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1</a:t>
            </a:fld>
            <a:endParaRPr lang="sk-SK" dirty="0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 smtClean="0"/>
              <a:t>SŽkJ</a:t>
            </a:r>
            <a:r>
              <a:rPr lang="sk-SK" dirty="0" smtClean="0"/>
              <a:t> 1 - Blažení všetci (Ž 1 - 2)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700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sk-SK" sz="2800" b="1" dirty="0" smtClean="0">
                <a:solidFill>
                  <a:srgbClr val="C00000"/>
                </a:solidFill>
              </a:rPr>
              <a:t>Eucharistia spojená s večernými chválami </a:t>
            </a:r>
          </a:p>
          <a:p>
            <a:pPr marL="624078" lvl="1" indent="-514350">
              <a:spcBef>
                <a:spcPts val="400"/>
              </a:spcBef>
              <a:buSzPct val="68000"/>
              <a:buNone/>
            </a:pPr>
            <a:r>
              <a:rPr lang="sk-SK" sz="1900" b="1" dirty="0" smtClean="0">
                <a:solidFill>
                  <a:srgbClr val="C00000"/>
                </a:solidFill>
              </a:rPr>
              <a:t>		</a:t>
            </a:r>
            <a:r>
              <a:rPr lang="sk-SK" sz="1900" dirty="0" smtClean="0"/>
              <a:t>Otec biskup Mons. R. Baláž</a:t>
            </a:r>
          </a:p>
          <a:p>
            <a:pPr marL="624078" indent="-514350">
              <a:buFont typeface="+mj-lt"/>
              <a:buAutoNum type="arabicPeriod"/>
            </a:pPr>
            <a:endParaRPr lang="sk-SK" sz="2800" b="1" dirty="0" smtClean="0">
              <a:solidFill>
                <a:srgbClr val="C00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sk-SK" sz="2800" b="1" dirty="0" smtClean="0">
                <a:solidFill>
                  <a:srgbClr val="C00000"/>
                </a:solidFill>
              </a:rPr>
              <a:t>Otvorenie cyklu </a:t>
            </a:r>
          </a:p>
          <a:p>
            <a:pPr marL="880110" lvl="1" indent="-514350">
              <a:buNone/>
            </a:pPr>
            <a:r>
              <a:rPr lang="sk-SK" sz="1900" b="1" dirty="0" smtClean="0">
                <a:solidFill>
                  <a:srgbClr val="C00000"/>
                </a:solidFill>
              </a:rPr>
              <a:t>	</a:t>
            </a:r>
            <a:r>
              <a:rPr lang="sk-SK" sz="1900" i="1" dirty="0" smtClean="0"/>
              <a:t>Úvodné</a:t>
            </a:r>
            <a:r>
              <a:rPr lang="sk-SK" sz="1900" b="1" i="1" dirty="0" smtClean="0"/>
              <a:t> </a:t>
            </a:r>
            <a:r>
              <a:rPr lang="sk-SK" sz="1900" i="1" dirty="0" smtClean="0"/>
              <a:t>slovo </a:t>
            </a:r>
            <a:r>
              <a:rPr lang="sk-SK" sz="1900" dirty="0" smtClean="0"/>
              <a:t>- J. </a:t>
            </a:r>
            <a:r>
              <a:rPr lang="sk-SK" sz="1900" dirty="0" err="1" smtClean="0"/>
              <a:t>Viglaš</a:t>
            </a:r>
            <a:endParaRPr lang="sk-SK" sz="1900" dirty="0" smtClean="0"/>
          </a:p>
          <a:p>
            <a:pPr marL="624078" indent="-514350">
              <a:buFont typeface="+mj-lt"/>
              <a:buAutoNum type="arabicPeriod"/>
            </a:pPr>
            <a:endParaRPr lang="sk-SK" sz="2800" dirty="0" smtClean="0"/>
          </a:p>
          <a:p>
            <a:pPr marL="624078" indent="-514350">
              <a:buFont typeface="+mj-lt"/>
              <a:buAutoNum type="arabicPeriod"/>
            </a:pPr>
            <a:r>
              <a:rPr lang="sk-SK" sz="2800" b="1" dirty="0" smtClean="0">
                <a:solidFill>
                  <a:srgbClr val="C00000"/>
                </a:solidFill>
              </a:rPr>
              <a:t>Kriváň a Pribinov kostol </a:t>
            </a:r>
          </a:p>
          <a:p>
            <a:pPr lvl="1">
              <a:buNone/>
            </a:pPr>
            <a:r>
              <a:rPr lang="sk-SK" sz="1900" i="1" dirty="0" smtClean="0"/>
              <a:t>		Historický exkurz </a:t>
            </a:r>
            <a:r>
              <a:rPr lang="sk-SK" sz="1900" dirty="0" smtClean="0"/>
              <a:t>– P. Baláž</a:t>
            </a:r>
          </a:p>
          <a:p>
            <a:pPr lvl="1">
              <a:buNone/>
            </a:pPr>
            <a:endParaRPr lang="sk-SK" sz="3200" dirty="0" smtClean="0"/>
          </a:p>
          <a:p>
            <a:pPr marL="624078" indent="-514350">
              <a:buFont typeface="+mj-lt"/>
              <a:buAutoNum type="arabicPeriod"/>
            </a:pPr>
            <a:r>
              <a:rPr lang="sk-SK" sz="2800" b="1" dirty="0" smtClean="0">
                <a:solidFill>
                  <a:srgbClr val="C00000"/>
                </a:solidFill>
              </a:rPr>
              <a:t>Blažení všetci (Žalmy 1 – 2)</a:t>
            </a:r>
          </a:p>
          <a:p>
            <a:pPr lvl="1">
              <a:buNone/>
            </a:pPr>
            <a:r>
              <a:rPr lang="sk-SK" sz="1900" i="1" dirty="0" smtClean="0"/>
              <a:t>		Čítanie a výklad žalmu </a:t>
            </a:r>
            <a:r>
              <a:rPr lang="sk-SK" sz="1900" dirty="0" smtClean="0"/>
              <a:t> - B. Štrba</a:t>
            </a:r>
          </a:p>
          <a:p>
            <a:pPr lvl="1">
              <a:buNone/>
            </a:pPr>
            <a:endParaRPr lang="sk-SK" sz="2000" dirty="0" smtClean="0"/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Diskusia </a:t>
            </a:r>
          </a:p>
          <a:p>
            <a:pPr marL="624078" indent="-514350">
              <a:buFont typeface="+mj-lt"/>
              <a:buAutoNum type="arabicPeriod"/>
            </a:pPr>
            <a:endParaRPr lang="sk-SK" b="1" dirty="0" smtClean="0">
              <a:solidFill>
                <a:srgbClr val="C00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Modlitba</a:t>
            </a:r>
          </a:p>
          <a:p>
            <a:pPr marL="624078" indent="-514350">
              <a:buFont typeface="+mj-lt"/>
              <a:buAutoNum type="arabicPeriod"/>
            </a:pPr>
            <a:endParaRPr lang="sk-SK" b="1" dirty="0" smtClean="0">
              <a:solidFill>
                <a:srgbClr val="C00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Občerstvenie </a:t>
            </a:r>
          </a:p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Priebeh  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75303"/>
            <a:ext cx="7772400" cy="1829761"/>
          </a:xfrm>
        </p:spPr>
        <p:txBody>
          <a:bodyPr>
            <a:normAutofit/>
          </a:bodyPr>
          <a:lstStyle/>
          <a:p>
            <a:r>
              <a:rPr lang="sk-SK" sz="6000" dirty="0" smtClean="0">
                <a:solidFill>
                  <a:srgbClr val="C00000"/>
                </a:solidFill>
              </a:rPr>
              <a:t>Blažení všetci</a:t>
            </a:r>
            <a:endParaRPr lang="sk-SK" sz="6000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101504"/>
            <a:ext cx="7772400" cy="1199704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Ž 1–2 </a:t>
            </a:r>
            <a:r>
              <a:rPr lang="sk-SK" sz="2800" dirty="0" smtClean="0"/>
              <a:t>– Otvorenie Žaltára</a:t>
            </a:r>
          </a:p>
          <a:p>
            <a:r>
              <a:rPr lang="sk-SK" sz="2800" dirty="0" smtClean="0"/>
              <a:t> </a:t>
            </a:r>
            <a:endParaRPr lang="sk-SK" sz="2800" dirty="0"/>
          </a:p>
        </p:txBody>
      </p:sp>
      <p:pic>
        <p:nvPicPr>
          <p:cNvPr id="1027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273376"/>
            <a:ext cx="3600401" cy="2541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3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1 - Blažení všetci (Ž 1 - 2)</a:t>
            </a: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19256" cy="4525963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</a:rPr>
              <a:t>Žalmy</a:t>
            </a:r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 a Žaltár </a:t>
            </a:r>
          </a:p>
          <a:p>
            <a:pPr marL="624078" indent="-514350">
              <a:buFont typeface="+mj-lt"/>
              <a:buAutoNum type="arabicPeriod"/>
            </a:pP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</a:rPr>
              <a:t>Žalm 1 </a:t>
            </a:r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sk-SK" i="1" dirty="0" smtClean="0">
                <a:solidFill>
                  <a:schemeClr val="accent4">
                    <a:lumMod val="50000"/>
                  </a:schemeClr>
                </a:solidFill>
              </a:rPr>
              <a:t>Blažený človek alebo o dvoch cestách</a:t>
            </a:r>
          </a:p>
          <a:p>
            <a:pPr marL="624078" indent="-514350">
              <a:buFont typeface="+mj-lt"/>
              <a:buAutoNum type="arabicPeriod"/>
            </a:pP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</a:rPr>
              <a:t>Žalm 2 </a:t>
            </a:r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sk-SK" i="1" dirty="0" smtClean="0">
                <a:solidFill>
                  <a:schemeClr val="accent4">
                    <a:lumMod val="50000"/>
                  </a:schemeClr>
                </a:solidFill>
              </a:rPr>
              <a:t>Pozvánka aj pre pohanov – blažení všetci </a:t>
            </a:r>
            <a:endParaRPr lang="sk-SK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Žalmy – škola </a:t>
            </a:r>
            <a:r>
              <a:rPr lang="sk-SK" dirty="0" err="1" smtClean="0"/>
              <a:t>modltiby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4</a:t>
            </a:fld>
            <a:endParaRPr lang="sk-SK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1 - Blažení všetci (Ž 1 - 2)</a:t>
            </a:r>
            <a:endParaRPr lang="sk-SK"/>
          </a:p>
        </p:txBody>
      </p:sp>
      <p:pic>
        <p:nvPicPr>
          <p:cNvPr id="8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4264" y="116632"/>
            <a:ext cx="1122232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Žalmy   a   Žaltár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23528" y="5547320"/>
            <a:ext cx="4173860" cy="762000"/>
          </a:xfrm>
        </p:spPr>
        <p:txBody>
          <a:bodyPr/>
          <a:lstStyle/>
          <a:p>
            <a:r>
              <a:rPr lang="sk-SK" dirty="0" smtClean="0"/>
              <a:t>Formálna stránka 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547320"/>
            <a:ext cx="4103438" cy="762000"/>
          </a:xfrm>
        </p:spPr>
        <p:txBody>
          <a:bodyPr/>
          <a:lstStyle/>
          <a:p>
            <a:r>
              <a:rPr lang="sk-SK" dirty="0" smtClean="0"/>
              <a:t>Obsahová stránka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23528" y="1444294"/>
            <a:ext cx="4173860" cy="41449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err="1" smtClean="0"/>
              <a:t>Tehilím</a:t>
            </a:r>
            <a:r>
              <a:rPr lang="sk-SK" dirty="0" smtClean="0"/>
              <a:t> (</a:t>
            </a:r>
            <a:r>
              <a:rPr lang="sk-SK" dirty="0" err="1" smtClean="0"/>
              <a:t>hebr</a:t>
            </a:r>
            <a:r>
              <a:rPr lang="sk-SK" dirty="0" smtClean="0"/>
              <a:t>.) – </a:t>
            </a:r>
            <a:r>
              <a:rPr lang="sk-SK" b="1" dirty="0" smtClean="0">
                <a:solidFill>
                  <a:srgbClr val="C00000"/>
                </a:solidFill>
              </a:rPr>
              <a:t>Chválospevy </a:t>
            </a:r>
          </a:p>
          <a:p>
            <a:pPr>
              <a:buNone/>
            </a:pPr>
            <a:r>
              <a:rPr lang="sk-SK" b="1" dirty="0" err="1" smtClean="0"/>
              <a:t>Psalmoi</a:t>
            </a:r>
            <a:r>
              <a:rPr lang="sk-SK" dirty="0" smtClean="0"/>
              <a:t> (</a:t>
            </a:r>
            <a:r>
              <a:rPr lang="sk-SK" dirty="0" err="1" smtClean="0"/>
              <a:t>gr</a:t>
            </a:r>
            <a:r>
              <a:rPr lang="sk-SK" dirty="0" smtClean="0"/>
              <a:t>.) – </a:t>
            </a:r>
            <a:r>
              <a:rPr lang="sk-SK" i="1" dirty="0" err="1" smtClean="0"/>
              <a:t>psalmos</a:t>
            </a:r>
            <a:r>
              <a:rPr lang="sk-SK" i="1" dirty="0" smtClean="0"/>
              <a:t> </a:t>
            </a:r>
            <a:r>
              <a:rPr lang="sk-SK" dirty="0" smtClean="0"/>
              <a:t>(preklad z </a:t>
            </a:r>
            <a:r>
              <a:rPr lang="sk-SK" dirty="0" err="1" smtClean="0"/>
              <a:t>hebr</a:t>
            </a:r>
            <a:r>
              <a:rPr lang="sk-SK" dirty="0" smtClean="0"/>
              <a:t>. </a:t>
            </a:r>
            <a:r>
              <a:rPr lang="sk-SK" b="1" i="1" dirty="0" err="1" smtClean="0"/>
              <a:t>mizmor</a:t>
            </a:r>
            <a:r>
              <a:rPr lang="sk-SK" dirty="0" smtClean="0"/>
              <a:t>)</a:t>
            </a:r>
            <a:r>
              <a:rPr lang="sk-SK" i="1" dirty="0" smtClean="0"/>
              <a:t> </a:t>
            </a:r>
            <a:r>
              <a:rPr lang="sk-SK" b="1" dirty="0" smtClean="0">
                <a:solidFill>
                  <a:srgbClr val="C00000"/>
                </a:solidFill>
              </a:rPr>
              <a:t>pieseň</a:t>
            </a:r>
            <a:r>
              <a:rPr lang="sk-SK" dirty="0" smtClean="0"/>
              <a:t> sprevádzaná hrou na strunovom nástroji </a:t>
            </a:r>
          </a:p>
          <a:p>
            <a:pPr>
              <a:buNone/>
            </a:pPr>
            <a:r>
              <a:rPr lang="sk-SK" dirty="0" smtClean="0"/>
              <a:t>150 rytmických náboženských piesní rôzneho žánru a charakteru</a:t>
            </a:r>
          </a:p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175447" cy="414494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smtClean="0"/>
              <a:t>Sú </a:t>
            </a:r>
            <a:r>
              <a:rPr lang="sk-SK" b="1" dirty="0" smtClean="0">
                <a:solidFill>
                  <a:srgbClr val="C00000"/>
                </a:solidFill>
              </a:rPr>
              <a:t>modlitbou</a:t>
            </a:r>
            <a:r>
              <a:rPr lang="sk-SK" dirty="0" smtClean="0"/>
              <a:t>: „ja“ a „ty“</a:t>
            </a:r>
          </a:p>
          <a:p>
            <a:pPr>
              <a:buNone/>
            </a:pPr>
            <a:r>
              <a:rPr lang="sk-SK" b="1" dirty="0" smtClean="0"/>
              <a:t>Slovo Boha sa stáva rečou človeka</a:t>
            </a:r>
            <a:r>
              <a:rPr lang="sk-SK" dirty="0" smtClean="0"/>
              <a:t>; s ňou sa veriaci obracia späť na PÁNA.</a:t>
            </a:r>
          </a:p>
          <a:p>
            <a:pPr>
              <a:buNone/>
            </a:pPr>
            <a:r>
              <a:rPr lang="sk-SK" b="1" dirty="0" smtClean="0"/>
              <a:t>Rozhovor zamilovaných</a:t>
            </a:r>
          </a:p>
          <a:p>
            <a:pPr>
              <a:buNone/>
            </a:pPr>
            <a:r>
              <a:rPr lang="sk-SK" b="1" dirty="0" smtClean="0"/>
              <a:t>Od náreku k chválospevu</a:t>
            </a:r>
          </a:p>
          <a:p>
            <a:pPr>
              <a:buNone/>
            </a:pPr>
            <a:r>
              <a:rPr lang="sk-SK" b="1" dirty="0" smtClean="0"/>
              <a:t>Od jedného k všetkému</a:t>
            </a:r>
          </a:p>
          <a:p>
            <a:pPr>
              <a:buNone/>
            </a:pPr>
            <a:endParaRPr lang="sk-SK" b="1" dirty="0" smtClean="0"/>
          </a:p>
          <a:p>
            <a:pPr lvl="1">
              <a:buNone/>
            </a:pPr>
            <a:r>
              <a:rPr lang="sk-SK" b="1" dirty="0" err="1" smtClean="0">
                <a:solidFill>
                  <a:srgbClr val="7030A0"/>
                </a:solidFill>
              </a:rPr>
              <a:t>Kumrán</a:t>
            </a:r>
            <a:r>
              <a:rPr lang="sk-SK" dirty="0" smtClean="0"/>
              <a:t>: 1QH </a:t>
            </a:r>
            <a:r>
              <a:rPr lang="sk-SK" b="1" dirty="0" err="1" smtClean="0"/>
              <a:t>Hodajót</a:t>
            </a:r>
            <a:endParaRPr lang="sk-SK" b="1" dirty="0" smtClean="0"/>
          </a:p>
          <a:p>
            <a:pPr lvl="1">
              <a:buNone/>
            </a:pPr>
            <a:r>
              <a:rPr lang="sk-SK" b="1" dirty="0" smtClean="0">
                <a:solidFill>
                  <a:srgbClr val="7030A0"/>
                </a:solidFill>
              </a:rPr>
              <a:t>JKS 287</a:t>
            </a:r>
            <a:r>
              <a:rPr lang="sk-SK" dirty="0" smtClean="0"/>
              <a:t>: Z neba stúpte anjeli...</a:t>
            </a:r>
            <a:r>
              <a:rPr lang="sk-SK" b="1" dirty="0" smtClean="0"/>
              <a:t>chválu </a:t>
            </a:r>
            <a:r>
              <a:rPr lang="sk-SK" dirty="0" smtClean="0"/>
              <a:t>svet celý</a:t>
            </a:r>
          </a:p>
          <a:p>
            <a:pPr lvl="1">
              <a:buNone/>
            </a:pPr>
            <a:r>
              <a:rPr lang="sk-SK" b="1" dirty="0" err="1" smtClean="0">
                <a:solidFill>
                  <a:srgbClr val="7030A0"/>
                </a:solidFill>
              </a:rPr>
              <a:t>Taizé</a:t>
            </a:r>
            <a:r>
              <a:rPr lang="sk-SK" dirty="0" smtClean="0"/>
              <a:t>: </a:t>
            </a:r>
            <a:r>
              <a:rPr lang="sk-SK" b="1" i="1" dirty="0" err="1" smtClean="0"/>
              <a:t>Ladamus</a:t>
            </a:r>
            <a:r>
              <a:rPr lang="sk-SK" i="1" dirty="0" smtClean="0"/>
              <a:t> </a:t>
            </a:r>
            <a:r>
              <a:rPr lang="sk-SK" i="1" dirty="0" err="1" smtClean="0"/>
              <a:t>omnes</a:t>
            </a:r>
            <a:r>
              <a:rPr lang="sk-SK" i="1" dirty="0" smtClean="0"/>
              <a:t> </a:t>
            </a:r>
            <a:r>
              <a:rPr lang="sk-SK" i="1" dirty="0" err="1" smtClean="0"/>
              <a:t>gentes</a:t>
            </a:r>
            <a:endParaRPr lang="sk-SK" i="1" dirty="0" smtClean="0"/>
          </a:p>
          <a:p>
            <a:pPr lvl="1">
              <a:buNone/>
            </a:pPr>
            <a:endParaRPr lang="sk-SK" i="1" dirty="0" smtClean="0"/>
          </a:p>
          <a:p>
            <a:pPr>
              <a:buNone/>
            </a:pPr>
            <a:r>
              <a:rPr lang="sk-SK" dirty="0" smtClean="0"/>
              <a:t>Stredom a ťažiskom Žaltára  je </a:t>
            </a:r>
            <a:r>
              <a:rPr lang="sk-SK" b="1" dirty="0" smtClean="0"/>
              <a:t>PÁNOVO kráľovstvo </a:t>
            </a:r>
            <a:endParaRPr lang="sk-SK" b="1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5</a:t>
            </a:fld>
            <a:endParaRPr lang="sk-SK"/>
          </a:p>
        </p:txBody>
      </p:sp>
      <p:pic>
        <p:nvPicPr>
          <p:cNvPr id="10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4264" y="116632"/>
            <a:ext cx="1122232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My Documents\My Pictures\Biblicke\Texty\Zalm1 - Ricemarchov zaltar, 11. s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1239270" cy="2036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 1: </a:t>
            </a:r>
            <a:r>
              <a:rPr lang="sk-SK" dirty="0" smtClean="0">
                <a:solidFill>
                  <a:srgbClr val="FFFF00"/>
                </a:solidFill>
              </a:rPr>
              <a:t>Blažený... </a:t>
            </a:r>
            <a:r>
              <a:rPr lang="sk-SK" dirty="0" smtClean="0"/>
              <a:t>– </a:t>
            </a:r>
            <a:r>
              <a:rPr lang="sk-SK" dirty="0" err="1" smtClean="0"/>
              <a:t>Makarizmus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1520" y="5410200"/>
            <a:ext cx="4040188" cy="762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Cesta spravodlivého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22713" y="5410200"/>
            <a:ext cx="4041775" cy="762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Cesta bezbožných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922713" y="1444294"/>
            <a:ext cx="4041775" cy="3941763"/>
          </a:xfrm>
          <a:solidFill>
            <a:schemeClr val="accent1">
              <a:lumMod val="50000"/>
              <a:alpha val="62000"/>
            </a:schemeClr>
          </a:solidFill>
        </p:spPr>
        <p:txBody>
          <a:bodyPr/>
          <a:lstStyle/>
          <a:p>
            <a:r>
              <a:rPr lang="sk-SK" dirty="0" smtClean="0"/>
              <a:t>Nie </a:t>
            </a:r>
            <a:r>
              <a:rPr lang="sk-SK" b="1" dirty="0" smtClean="0"/>
              <a:t>bezbožní</a:t>
            </a:r>
          </a:p>
          <a:p>
            <a:r>
              <a:rPr lang="sk-SK" dirty="0" smtClean="0"/>
              <a:t>...sú ako PLEVY</a:t>
            </a:r>
          </a:p>
          <a:p>
            <a:r>
              <a:rPr lang="sk-SK" dirty="0" smtClean="0"/>
              <a:t>...neobstoja na súde</a:t>
            </a:r>
          </a:p>
          <a:p>
            <a:r>
              <a:rPr lang="sk-SK" dirty="0" smtClean="0"/>
              <a:t>...ani medzi </a:t>
            </a:r>
            <a:r>
              <a:rPr lang="sk-SK" i="1" dirty="0" err="1" smtClean="0"/>
              <a:t>cadikím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2055" name="Picture 7" descr="D:\My Documents\My Pictures\Biblicke\Texty\Z 1,3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996952"/>
            <a:ext cx="3081326" cy="2218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Zástupný symbol dátum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6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1 - Blažení všetci (Ž 1 - 2)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51520" y="1647477"/>
            <a:ext cx="4040188" cy="3941763"/>
          </a:xfrm>
        </p:spPr>
        <p:txBody>
          <a:bodyPr>
            <a:normAutofit lnSpcReduction="10000"/>
          </a:bodyPr>
          <a:lstStyle/>
          <a:p>
            <a:pPr algn="r"/>
            <a:r>
              <a:rPr lang="sk-SK" dirty="0" smtClean="0"/>
              <a:t>nekráča...</a:t>
            </a:r>
          </a:p>
          <a:p>
            <a:pPr algn="r"/>
            <a:r>
              <a:rPr lang="sk-SK" dirty="0" smtClean="0"/>
              <a:t>nestojí...</a:t>
            </a:r>
          </a:p>
          <a:p>
            <a:pPr algn="r"/>
            <a:r>
              <a:rPr lang="sk-SK" dirty="0" smtClean="0"/>
              <a:t>nevysedáva...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Má záľubu v </a:t>
            </a:r>
            <a:r>
              <a:rPr lang="sk-SK" dirty="0" err="1" smtClean="0"/>
              <a:t>Tóre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Rozjíma dňom i noc</a:t>
            </a:r>
            <a:r>
              <a:rPr lang="sk-SK" dirty="0" smtClean="0">
                <a:solidFill>
                  <a:srgbClr val="FFFF00"/>
                </a:solidFill>
              </a:rPr>
              <a:t>ou</a:t>
            </a:r>
          </a:p>
          <a:p>
            <a:pPr>
              <a:buNone/>
            </a:pPr>
            <a:r>
              <a:rPr lang="sk-SK" dirty="0" smtClean="0"/>
              <a:t>Podobá sa </a:t>
            </a:r>
            <a:r>
              <a:rPr lang="sk-SK" b="1" dirty="0" smtClean="0"/>
              <a:t>stromu</a:t>
            </a:r>
          </a:p>
          <a:p>
            <a:pPr lvl="1"/>
            <a:r>
              <a:rPr lang="sk-SK" dirty="0" smtClean="0"/>
              <a:t>Ovocie</a:t>
            </a:r>
          </a:p>
          <a:p>
            <a:pPr lvl="1"/>
            <a:r>
              <a:rPr lang="sk-SK" dirty="0" smtClean="0"/>
              <a:t>Lístie 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Darí sa mu všetko </a:t>
            </a:r>
          </a:p>
        </p:txBody>
      </p:sp>
      <p:pic>
        <p:nvPicPr>
          <p:cNvPr id="14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4264" y="116632"/>
            <a:ext cx="1122232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 animBg="1"/>
      <p:bldP spid="6" grpId="0" uiExpand="1" build="p" animBg="1"/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>
          <a:xfrm>
            <a:off x="107504" y="1481328"/>
            <a:ext cx="45787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u="sng" dirty="0" smtClean="0">
                <a:solidFill>
                  <a:schemeClr val="accent2">
                    <a:lumMod val="50000"/>
                  </a:schemeClr>
                </a:solidFill>
              </a:rPr>
              <a:t>4 strofy a protagonisti 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err="1" smtClean="0">
                <a:solidFill>
                  <a:schemeClr val="bg2"/>
                </a:solidFill>
              </a:rPr>
              <a:t>Vv</a:t>
            </a:r>
            <a:r>
              <a:rPr lang="sk-SK" dirty="0" smtClean="0">
                <a:solidFill>
                  <a:schemeClr val="bg2"/>
                </a:solidFill>
              </a:rPr>
              <a:t>. 1-3</a:t>
            </a:r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 	  Národy</a:t>
            </a:r>
          </a:p>
          <a:p>
            <a:pPr>
              <a:buNone/>
            </a:pPr>
            <a:r>
              <a:rPr lang="sk-SK" dirty="0" err="1" smtClean="0">
                <a:solidFill>
                  <a:schemeClr val="bg2"/>
                </a:solidFill>
              </a:rPr>
              <a:t>Vv</a:t>
            </a:r>
            <a:r>
              <a:rPr lang="sk-SK" dirty="0" smtClean="0">
                <a:solidFill>
                  <a:schemeClr val="bg2"/>
                </a:solidFill>
              </a:rPr>
              <a:t>. </a:t>
            </a:r>
            <a:r>
              <a:rPr lang="sk-SK" b="1" dirty="0" smtClean="0">
                <a:solidFill>
                  <a:schemeClr val="bg2"/>
                </a:solidFill>
              </a:rPr>
              <a:t>4-6</a:t>
            </a:r>
            <a:r>
              <a:rPr lang="sk-SK" b="1" dirty="0" smtClean="0">
                <a:solidFill>
                  <a:srgbClr val="0070C0"/>
                </a:solidFill>
              </a:rPr>
              <a:t>	  PÁN</a:t>
            </a:r>
          </a:p>
          <a:p>
            <a:pPr>
              <a:buNone/>
            </a:pPr>
            <a:r>
              <a:rPr lang="sk-SK" dirty="0" err="1" smtClean="0">
                <a:solidFill>
                  <a:schemeClr val="bg2"/>
                </a:solidFill>
              </a:rPr>
              <a:t>Vv</a:t>
            </a:r>
            <a:r>
              <a:rPr lang="sk-SK" dirty="0" smtClean="0">
                <a:solidFill>
                  <a:schemeClr val="bg2"/>
                </a:solidFill>
              </a:rPr>
              <a:t>. </a:t>
            </a:r>
            <a:r>
              <a:rPr lang="sk-SK" b="1" dirty="0" smtClean="0">
                <a:solidFill>
                  <a:schemeClr val="bg2"/>
                </a:solidFill>
              </a:rPr>
              <a:t>7-9</a:t>
            </a:r>
            <a:r>
              <a:rPr lang="sk-SK" b="1" dirty="0" smtClean="0">
                <a:solidFill>
                  <a:srgbClr val="00B050"/>
                </a:solidFill>
              </a:rPr>
              <a:t>	  Mesiáš</a:t>
            </a:r>
          </a:p>
          <a:p>
            <a:pPr>
              <a:buNone/>
            </a:pPr>
            <a:r>
              <a:rPr lang="sk-SK" dirty="0" err="1" smtClean="0">
                <a:solidFill>
                  <a:schemeClr val="bg2"/>
                </a:solidFill>
              </a:rPr>
              <a:t>Vv</a:t>
            </a:r>
            <a:r>
              <a:rPr lang="sk-SK" dirty="0" smtClean="0">
                <a:solidFill>
                  <a:schemeClr val="bg2"/>
                </a:solidFill>
              </a:rPr>
              <a:t>. 10-12</a:t>
            </a:r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  Národy</a:t>
            </a:r>
          </a:p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211960" y="1481328"/>
            <a:ext cx="4474840" cy="4972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u="sng" dirty="0" smtClean="0">
                <a:solidFill>
                  <a:schemeClr val="accent2">
                    <a:lumMod val="50000"/>
                  </a:schemeClr>
                </a:solidFill>
              </a:rPr>
              <a:t>Lokalita</a:t>
            </a:r>
          </a:p>
          <a:p>
            <a:endParaRPr lang="sk-SK" dirty="0" smtClean="0"/>
          </a:p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- Zem</a:t>
            </a:r>
          </a:p>
          <a:p>
            <a:r>
              <a:rPr lang="sk-SK" dirty="0" smtClean="0">
                <a:solidFill>
                  <a:srgbClr val="0070C0"/>
                </a:solidFill>
              </a:rPr>
              <a:t>- Nebesá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- Vrch Sion</a:t>
            </a:r>
          </a:p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- Zem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</a:rPr>
              <a:t>blažení všetci</a:t>
            </a: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r>
              <a:rPr lang="sk-SK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Nový zákon 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Ž 2 – </a:t>
            </a:r>
            <a:r>
              <a:rPr lang="sk-SK" i="1" dirty="0" smtClean="0">
                <a:solidFill>
                  <a:schemeClr val="accent2">
                    <a:lumMod val="50000"/>
                  </a:schemeClr>
                </a:solidFill>
              </a:rPr>
              <a:t>Pozvánka pre národy</a:t>
            </a:r>
            <a:endParaRPr lang="sk-SK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D:\My Documents\My Pictures\Biblicke\OSOBY\Z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365104"/>
            <a:ext cx="2931912" cy="2196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1 - Blažení všetci (Ž 1 - 2)</a:t>
            </a:r>
            <a:endParaRPr lang="sk-SK" dirty="0"/>
          </a:p>
        </p:txBody>
      </p:sp>
      <p:pic>
        <p:nvPicPr>
          <p:cNvPr id="1026" name="Picture 2" descr="D:\My Documents\My Pictures\Biblicke\OSOBY\Jezis\Krst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9043" y="3573016"/>
            <a:ext cx="2454958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4264" y="116632"/>
            <a:ext cx="1122232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3125905"/>
          </a:xfrm>
        </p:spPr>
        <p:txBody>
          <a:bodyPr>
            <a:normAutofit/>
          </a:bodyPr>
          <a:lstStyle/>
          <a:p>
            <a:pPr algn="l"/>
            <a:r>
              <a:rPr lang="sk-SK" sz="3200" i="1" dirty="0" smtClean="0">
                <a:solidFill>
                  <a:srgbClr val="C00000"/>
                </a:solidFill>
              </a:rPr>
              <a:t>14. marec 2011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Slovom žalmu k jubileu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772400" cy="2808312"/>
          </a:xfrm>
        </p:spPr>
        <p:txBody>
          <a:bodyPr>
            <a:normAutofit/>
          </a:bodyPr>
          <a:lstStyle/>
          <a:p>
            <a:pPr algn="l"/>
            <a:r>
              <a:rPr lang="sk-SK" sz="2400" i="1" dirty="0" smtClean="0"/>
              <a:t>Historický exkurz</a:t>
            </a:r>
            <a:endParaRPr lang="sk-SK" sz="2400" dirty="0" smtClean="0"/>
          </a:p>
          <a:p>
            <a:pPr algn="l"/>
            <a:r>
              <a:rPr lang="sk-SK" b="1" dirty="0" smtClean="0"/>
              <a:t>	</a:t>
            </a:r>
            <a:r>
              <a:rPr lang="sk-SK" b="1" dirty="0" smtClean="0">
                <a:solidFill>
                  <a:srgbClr val="C00000"/>
                </a:solidFill>
              </a:rPr>
              <a:t>Lehota pod Vtáčnikom a Nitriansky hrad</a:t>
            </a:r>
          </a:p>
          <a:p>
            <a:pPr algn="l"/>
            <a:r>
              <a:rPr lang="sk-SK" sz="2400" i="1" dirty="0" smtClean="0"/>
              <a:t>Čítanie a výklad </a:t>
            </a:r>
            <a:r>
              <a:rPr lang="sk-SK" sz="2400" b="1" i="1" dirty="0" smtClean="0"/>
              <a:t>žalmu</a:t>
            </a:r>
            <a:r>
              <a:rPr lang="sk-SK" sz="2400" b="1" dirty="0" smtClean="0"/>
              <a:t> </a:t>
            </a:r>
          </a:p>
          <a:p>
            <a:pPr algn="l"/>
            <a:r>
              <a:rPr lang="sk-SK" b="1" dirty="0" smtClean="0"/>
              <a:t>	</a:t>
            </a:r>
            <a:r>
              <a:rPr lang="sk-SK" b="1" dirty="0" smtClean="0">
                <a:solidFill>
                  <a:srgbClr val="C00000"/>
                </a:solidFill>
              </a:rPr>
              <a:t>Čože je človek? (Ž 8)</a:t>
            </a:r>
          </a:p>
          <a:p>
            <a:pPr algn="l"/>
            <a:endParaRPr lang="sk-SK" b="1" dirty="0" smtClean="0"/>
          </a:p>
        </p:txBody>
      </p:sp>
      <p:pic>
        <p:nvPicPr>
          <p:cNvPr id="4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9798" y="116632"/>
            <a:ext cx="3294690" cy="2325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8</a:t>
            </a:fld>
            <a:endParaRPr lang="sk-SK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1 - Blažení všetci (Ž 1 - 2)</a:t>
            </a:r>
            <a:endParaRPr lang="sk-S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14.2.2011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SŽkJ 1 - Blažení všetci (Ž 1 - 2)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9</a:t>
            </a:fld>
            <a:endParaRPr lang="sk-SK"/>
          </a:p>
        </p:txBody>
      </p:sp>
      <p:pic>
        <p:nvPicPr>
          <p:cNvPr id="10" name="Zástupný symbol obsahu 9" descr="SZkJ-modlitb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37093" y="0"/>
            <a:ext cx="9181093" cy="6858000"/>
          </a:xfrm>
        </p:spPr>
      </p:pic>
      <p:pic>
        <p:nvPicPr>
          <p:cNvPr id="8" name="Picture 3" descr="D:\My Documents\AKADEMICKE\KSFX -03- So Zalmami\SZkJ-obrazok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116" y="116632"/>
            <a:ext cx="1836380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1213</TotalTime>
  <Words>375</Words>
  <Application>Microsoft Office PowerPoint</Application>
  <PresentationFormat>Prezentácia na obrazovke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Hala</vt:lpstr>
      <vt:lpstr>14. február 2011   Slovom žalmu k jubileu</vt:lpstr>
      <vt:lpstr>Priebeh  </vt:lpstr>
      <vt:lpstr>Blažení všetci</vt:lpstr>
      <vt:lpstr>Žalmy – škola modltiby </vt:lpstr>
      <vt:lpstr>Žalmy   a   Žaltár</vt:lpstr>
      <vt:lpstr>Ž 1: Blažený... – Makarizmus</vt:lpstr>
      <vt:lpstr>Ž 2 – Pozvánka pre národy</vt:lpstr>
      <vt:lpstr>14. marec 2011   Slovom žalmu k jubileu</vt:lpstr>
      <vt:lpstr>Snímka 9</vt:lpstr>
    </vt:vector>
  </TitlesOfParts>
  <Company>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Otvorenie žaltára</dc:title>
  <dc:creator>Blazej Strba</dc:creator>
  <cp:lastModifiedBy>Blazej Strba</cp:lastModifiedBy>
  <cp:revision>65</cp:revision>
  <dcterms:created xsi:type="dcterms:W3CDTF">2010-10-11T11:53:54Z</dcterms:created>
  <dcterms:modified xsi:type="dcterms:W3CDTF">2011-02-16T12:55:30Z</dcterms:modified>
</cp:coreProperties>
</file>